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73" r:id="rId6"/>
    <p:sldId id="296" r:id="rId7"/>
    <p:sldId id="308" r:id="rId8"/>
    <p:sldId id="300" r:id="rId9"/>
    <p:sldId id="309" r:id="rId10"/>
    <p:sldId id="310" r:id="rId11"/>
    <p:sldId id="301" r:id="rId12"/>
    <p:sldId id="276" r:id="rId13"/>
    <p:sldId id="289" r:id="rId14"/>
    <p:sldId id="294" r:id="rId15"/>
    <p:sldId id="295" r:id="rId16"/>
    <p:sldId id="302" r:id="rId17"/>
    <p:sldId id="290" r:id="rId18"/>
    <p:sldId id="291" r:id="rId19"/>
    <p:sldId id="303" r:id="rId20"/>
    <p:sldId id="304" r:id="rId21"/>
    <p:sldId id="305" r:id="rId22"/>
    <p:sldId id="306" r:id="rId23"/>
    <p:sldId id="278" r:id="rId24"/>
    <p:sldId id="284" r:id="rId25"/>
    <p:sldId id="285" r:id="rId26"/>
    <p:sldId id="286" r:id="rId27"/>
    <p:sldId id="307"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20" d="100"/>
          <a:sy n="120" d="100"/>
        </p:scale>
        <p:origin x="-1290" y="16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12/06/2018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47800"/>
            <a:ext cx="9144000" cy="609600"/>
          </a:xfrm>
        </p:spPr>
        <p:txBody>
          <a:bodyPr>
            <a:normAutofit/>
          </a:bodyPr>
          <a:lstStyle/>
          <a:p>
            <a:r>
              <a:rPr lang="en-US" b="1" dirty="0" smtClean="0">
                <a:solidFill>
                  <a:schemeClr val="tx1"/>
                </a:solidFill>
              </a:rPr>
              <a:t>December 6, 2018</a:t>
            </a:r>
            <a:endParaRPr lang="en-US" b="1" i="1" dirty="0" smtClean="0">
              <a:solidFill>
                <a:schemeClr val="tx1"/>
              </a:solidFill>
            </a:endParaRPr>
          </a:p>
        </p:txBody>
      </p:sp>
      <p:sp>
        <p:nvSpPr>
          <p:cNvPr id="4" name="Title 3"/>
          <p:cNvSpPr>
            <a:spLocks noGrp="1"/>
          </p:cNvSpPr>
          <p:nvPr>
            <p:ph type="ctrTitle"/>
          </p:nvPr>
        </p:nvSpPr>
        <p:spPr>
          <a:xfrm>
            <a:off x="457200" y="990600"/>
            <a:ext cx="8229600" cy="685800"/>
          </a:xfrm>
        </p:spPr>
        <p:txBody>
          <a:bodyPr/>
          <a:lstStyle/>
          <a:p>
            <a:r>
              <a:rPr lang="en-US" sz="3600" dirty="0" smtClean="0">
                <a:solidFill>
                  <a:schemeClr val="tx1"/>
                </a:solidFill>
              </a:rPr>
              <a:t>Washoe County Board of Adjustment</a:t>
            </a:r>
            <a:endParaRPr lang="en-US" sz="3600" dirty="0">
              <a:solidFill>
                <a:schemeClr val="tx1"/>
              </a:solidFill>
            </a:endParaRPr>
          </a:p>
        </p:txBody>
      </p:sp>
      <p:sp>
        <p:nvSpPr>
          <p:cNvPr id="5" name="Title 2"/>
          <p:cNvSpPr txBox="1">
            <a:spLocks/>
          </p:cNvSpPr>
          <p:nvPr/>
        </p:nvSpPr>
        <p:spPr>
          <a:xfrm>
            <a:off x="1219200" y="76200"/>
            <a:ext cx="7848600" cy="792162"/>
          </a:xfrm>
          <a:prstGeom prst="rect">
            <a:avLst/>
          </a:prstGeom>
        </p:spPr>
        <p:txBody>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r>
              <a:rPr lang="en-US" sz="3600" dirty="0" smtClean="0"/>
              <a:t>WVIO-PLA18-0283 (Ruiz Appeal)</a:t>
            </a:r>
            <a:endParaRPr lang="en-US" sz="36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222"/>
          <a:stretch/>
        </p:blipFill>
        <p:spPr>
          <a:xfrm>
            <a:off x="2209800" y="1981200"/>
            <a:ext cx="4842705" cy="4023360"/>
          </a:xfrm>
          <a:prstGeom prst="rect">
            <a:avLst/>
          </a:prstGeom>
          <a:ln w="25400">
            <a:solidFill>
              <a:schemeClr val="accent1"/>
            </a:solidFill>
          </a:ln>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72000"/>
          </a:xfrm>
        </p:spPr>
        <p:txBody>
          <a:bodyPr>
            <a:noAutofit/>
          </a:bodyPr>
          <a:lstStyle/>
          <a:p>
            <a:r>
              <a:rPr lang="en-US" sz="2700" dirty="0" smtClean="0"/>
              <a:t>Appeal was heard </a:t>
            </a:r>
            <a:r>
              <a:rPr lang="en-US" sz="2700" dirty="0"/>
              <a:t>on September 19, </a:t>
            </a:r>
            <a:r>
              <a:rPr lang="en-US" sz="2700" dirty="0" smtClean="0"/>
              <a:t>2018</a:t>
            </a:r>
          </a:p>
          <a:p>
            <a:r>
              <a:rPr lang="en-US" sz="2700" dirty="0" smtClean="0"/>
              <a:t>Hearing include presentation of arguments and evidence by both sides (see Exhibit A, Record on Appeal)</a:t>
            </a:r>
          </a:p>
          <a:p>
            <a:r>
              <a:rPr lang="en-US" sz="2700" dirty="0"/>
              <a:t>H</a:t>
            </a:r>
            <a:r>
              <a:rPr lang="en-US" sz="2700" dirty="0" smtClean="0"/>
              <a:t>earing </a:t>
            </a:r>
            <a:r>
              <a:rPr lang="en-US" sz="2700" dirty="0"/>
              <a:t>officer </a:t>
            </a:r>
            <a:r>
              <a:rPr lang="en-US" sz="2700" dirty="0" smtClean="0"/>
              <a:t>found that a </a:t>
            </a:r>
            <a:r>
              <a:rPr lang="en-US" sz="2700" dirty="0"/>
              <a:t>violation of WCC Section 110.306.35(c) </a:t>
            </a:r>
            <a:r>
              <a:rPr lang="en-US" sz="2700" dirty="0" smtClean="0"/>
              <a:t>had occurred </a:t>
            </a:r>
          </a:p>
          <a:p>
            <a:r>
              <a:rPr lang="en-US" sz="2700" dirty="0"/>
              <a:t>I</a:t>
            </a:r>
            <a:r>
              <a:rPr lang="en-US" sz="2700" dirty="0" smtClean="0"/>
              <a:t>ssued </a:t>
            </a:r>
            <a:r>
              <a:rPr lang="en-US" sz="2700" dirty="0"/>
              <a:t>an Administrative Order </a:t>
            </a:r>
            <a:r>
              <a:rPr lang="en-US" sz="2700" dirty="0" smtClean="0"/>
              <a:t>requiring the </a:t>
            </a:r>
            <a:r>
              <a:rPr lang="en-US" sz="2700" dirty="0"/>
              <a:t>commercial vehicle </a:t>
            </a:r>
            <a:r>
              <a:rPr lang="en-US" sz="2700" dirty="0" smtClean="0"/>
              <a:t>to be removed no </a:t>
            </a:r>
            <a:r>
              <a:rPr lang="en-US" sz="2700" dirty="0"/>
              <a:t>later than December 1, 2018 </a:t>
            </a:r>
            <a:r>
              <a:rPr lang="en-US" sz="2700" dirty="0" smtClean="0"/>
              <a:t>(but waived </a:t>
            </a:r>
            <a:r>
              <a:rPr lang="en-US" sz="2700" dirty="0"/>
              <a:t>the $</a:t>
            </a:r>
            <a:r>
              <a:rPr lang="en-US" sz="2700" dirty="0" smtClean="0"/>
              <a:t>100 </a:t>
            </a:r>
            <a:r>
              <a:rPr lang="en-US" sz="2700" dirty="0"/>
              <a:t>penalty</a:t>
            </a:r>
            <a:r>
              <a:rPr lang="en-US" sz="2700" dirty="0" smtClean="0"/>
              <a:t>)</a:t>
            </a:r>
          </a:p>
          <a:p>
            <a:pPr marL="0" indent="0">
              <a:buNone/>
            </a:pPr>
            <a:endParaRPr lang="en-US" sz="2700" dirty="0" smtClean="0"/>
          </a:p>
        </p:txBody>
      </p:sp>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spTree>
    <p:extLst>
      <p:ext uri="{BB962C8B-B14F-4D97-AF65-F5344CB8AC3E}">
        <p14:creationId xmlns:p14="http://schemas.microsoft.com/office/powerpoint/2010/main" val="1281154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82000" cy="4572000"/>
          </a:xfrm>
        </p:spPr>
        <p:txBody>
          <a:bodyPr>
            <a:noAutofit/>
          </a:bodyPr>
          <a:lstStyle/>
          <a:p>
            <a:r>
              <a:rPr lang="en-US" sz="2700" dirty="0" smtClean="0"/>
              <a:t>WCC </a:t>
            </a:r>
            <a:r>
              <a:rPr lang="en-US" sz="2700" dirty="0"/>
              <a:t>Section 110.910.15(d) </a:t>
            </a:r>
            <a:r>
              <a:rPr lang="en-US" sz="2700" i="1" dirty="0"/>
              <a:t>Administrative Enforcement Proceedings</a:t>
            </a:r>
            <a:r>
              <a:rPr lang="en-US" sz="2700" dirty="0"/>
              <a:t> </a:t>
            </a:r>
            <a:r>
              <a:rPr lang="en-US" sz="2700" dirty="0" smtClean="0"/>
              <a:t>provides the following appeal rights (under a WCC Chapter 125 enforcement action/proceeding):</a:t>
            </a:r>
          </a:p>
          <a:p>
            <a:pPr marL="914400" lvl="1" indent="-514350">
              <a:buFont typeface="+mj-lt"/>
              <a:buAutoNum type="arabicParenR"/>
            </a:pPr>
            <a:r>
              <a:rPr lang="en-US" sz="2700" u="sng" dirty="0" smtClean="0"/>
              <a:t>Appeal </a:t>
            </a:r>
            <a:r>
              <a:rPr lang="en-US" sz="2700" u="sng" dirty="0"/>
              <a:t>to Board of Adjustment.</a:t>
            </a:r>
            <a:r>
              <a:rPr lang="en-US" sz="2700" dirty="0"/>
              <a:t>  Any aggrieved person may appeal a </a:t>
            </a:r>
            <a:r>
              <a:rPr lang="en-US" sz="2700" b="1" dirty="0"/>
              <a:t>decision or order of an administrative hearing officer</a:t>
            </a:r>
            <a:r>
              <a:rPr lang="en-US" sz="2700" dirty="0"/>
              <a:t> to the </a:t>
            </a:r>
            <a:r>
              <a:rPr lang="en-US" sz="2700" b="1" dirty="0"/>
              <a:t>Board of Adjustment</a:t>
            </a:r>
            <a:r>
              <a:rPr lang="en-US" sz="2700" dirty="0"/>
              <a:t> in accordance with the Rules of the Board of Adjustment.</a:t>
            </a:r>
          </a:p>
          <a:p>
            <a:endParaRPr lang="en-US" sz="2700" dirty="0" smtClean="0"/>
          </a:p>
        </p:txBody>
      </p:sp>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spTree>
    <p:extLst>
      <p:ext uri="{BB962C8B-B14F-4D97-AF65-F5344CB8AC3E}">
        <p14:creationId xmlns:p14="http://schemas.microsoft.com/office/powerpoint/2010/main" val="1236282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458200" cy="4572000"/>
          </a:xfrm>
        </p:spPr>
        <p:txBody>
          <a:bodyPr>
            <a:noAutofit/>
          </a:bodyPr>
          <a:lstStyle/>
          <a:p>
            <a:r>
              <a:rPr lang="en-US" sz="2700" dirty="0" smtClean="0"/>
              <a:t>BOA review considerations on such appeals are outlined on pages 4 and 5 of the staff report</a:t>
            </a:r>
          </a:p>
          <a:p>
            <a:r>
              <a:rPr lang="en-US" sz="2700" dirty="0" smtClean="0"/>
              <a:t>BOA tasked with affirming, modifying, reversing, </a:t>
            </a:r>
            <a:r>
              <a:rPr lang="en-US" sz="2700" dirty="0"/>
              <a:t>or </a:t>
            </a:r>
            <a:r>
              <a:rPr lang="en-US" sz="2700" dirty="0" smtClean="0"/>
              <a:t>remanding the </a:t>
            </a:r>
            <a:r>
              <a:rPr lang="en-US" sz="2700" dirty="0"/>
              <a:t>administrative hearing officer’s </a:t>
            </a:r>
            <a:r>
              <a:rPr lang="en-US" sz="2700" dirty="0" smtClean="0"/>
              <a:t>decision</a:t>
            </a:r>
          </a:p>
          <a:p>
            <a:r>
              <a:rPr lang="en-US" sz="2700" dirty="0" smtClean="0"/>
              <a:t>May consider the record on appeal (Exhibit A), evidence presented by the appellant, testimony received at the public hearing, and any other evidence deemed relevant by the BOA</a:t>
            </a:r>
          </a:p>
          <a:p>
            <a:r>
              <a:rPr lang="en-US" sz="2700" dirty="0" smtClean="0"/>
              <a:t>BOA decision is final for purposes of judicial review – no appeal to BCC; 25 days to file court petition</a:t>
            </a:r>
          </a:p>
          <a:p>
            <a:pPr marL="0" indent="0">
              <a:buNone/>
            </a:pPr>
            <a:endParaRPr lang="en-US" sz="2700" dirty="0" smtClean="0"/>
          </a:p>
        </p:txBody>
      </p:sp>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spTree>
    <p:extLst>
      <p:ext uri="{BB962C8B-B14F-4D97-AF65-F5344CB8AC3E}">
        <p14:creationId xmlns:p14="http://schemas.microsoft.com/office/powerpoint/2010/main" val="373955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838200"/>
          </a:xfrm>
        </p:spPr>
        <p:txBody>
          <a:bodyPr/>
          <a:lstStyle/>
          <a:p>
            <a:r>
              <a:rPr lang="en-US" dirty="0" smtClean="0"/>
              <a:t>Analysis</a:t>
            </a:r>
            <a:endParaRPr lang="en-US" dirty="0"/>
          </a:p>
        </p:txBody>
      </p:sp>
      <p:sp>
        <p:nvSpPr>
          <p:cNvPr id="4" name="Content Placeholder 3"/>
          <p:cNvSpPr>
            <a:spLocks noGrp="1"/>
          </p:cNvSpPr>
          <p:nvPr>
            <p:ph idx="1"/>
          </p:nvPr>
        </p:nvSpPr>
        <p:spPr>
          <a:xfrm>
            <a:off x="457200" y="1066800"/>
            <a:ext cx="8229600" cy="4648200"/>
          </a:xfrm>
        </p:spPr>
        <p:txBody>
          <a:bodyPr>
            <a:normAutofit/>
          </a:bodyPr>
          <a:lstStyle/>
          <a:p>
            <a:pPr hangingPunct="0"/>
            <a:r>
              <a:rPr lang="en-US" sz="2800" dirty="0" smtClean="0"/>
              <a:t>WCC </a:t>
            </a:r>
            <a:r>
              <a:rPr lang="en-US" sz="2800" dirty="0"/>
              <a:t>Section 110.306.35(c) </a:t>
            </a:r>
            <a:r>
              <a:rPr lang="en-US" sz="2800" dirty="0" smtClean="0"/>
              <a:t>states that no </a:t>
            </a:r>
            <a:r>
              <a:rPr lang="en-US" sz="2800" dirty="0"/>
              <a:t>storage of commercial vehicles shall be allowed on any residentially zoned parcel, unless specifically regulated in </a:t>
            </a:r>
            <a:r>
              <a:rPr lang="en-US" sz="2800" dirty="0" smtClean="0"/>
              <a:t>another section of the code</a:t>
            </a:r>
            <a:endParaRPr lang="en-US" sz="2800" dirty="0"/>
          </a:p>
          <a:p>
            <a:r>
              <a:rPr lang="en-US" sz="2700" dirty="0"/>
              <a:t>The 1 acre property is zoned LDS – classified as a residentially zoned </a:t>
            </a:r>
            <a:r>
              <a:rPr lang="en-US" sz="2700" dirty="0" smtClean="0"/>
              <a:t>property</a:t>
            </a:r>
          </a:p>
          <a:p>
            <a:r>
              <a:rPr lang="en-US" sz="2700" dirty="0" smtClean="0"/>
              <a:t>The subject vehicle is a commercial </a:t>
            </a:r>
            <a:r>
              <a:rPr lang="en-US" sz="2700" dirty="0"/>
              <a:t>vehicle </a:t>
            </a:r>
            <a:r>
              <a:rPr lang="en-US" sz="2700" dirty="0" smtClean="0"/>
              <a:t>based on the definition provided by WCC 110.306.35(c)(1)</a:t>
            </a:r>
          </a:p>
          <a:p>
            <a:r>
              <a:rPr lang="en-US" sz="2700" dirty="0" smtClean="0"/>
              <a:t>Exceptions to the storage of commercial vehicles not applicable</a:t>
            </a:r>
            <a:endParaRPr lang="en-US" sz="2700" dirty="0"/>
          </a:p>
          <a:p>
            <a:endParaRPr lang="en-US" sz="2700" dirty="0"/>
          </a:p>
        </p:txBody>
      </p:sp>
    </p:spTree>
    <p:extLst>
      <p:ext uri="{BB962C8B-B14F-4D97-AF65-F5344CB8AC3E}">
        <p14:creationId xmlns:p14="http://schemas.microsoft.com/office/powerpoint/2010/main" val="1221052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838200"/>
          </a:xfrm>
        </p:spPr>
        <p:txBody>
          <a:bodyPr/>
          <a:lstStyle/>
          <a:p>
            <a:r>
              <a:rPr lang="en-US" dirty="0" smtClean="0"/>
              <a:t>Analysis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229600" cy="214438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3300454"/>
            <a:ext cx="7582773" cy="310034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33159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838200"/>
          </a:xfrm>
        </p:spPr>
        <p:txBody>
          <a:bodyPr/>
          <a:lstStyle/>
          <a:p>
            <a:r>
              <a:rPr lang="en-US" dirty="0" smtClean="0"/>
              <a:t>Analysis</a:t>
            </a:r>
            <a:endParaRPr lang="en-US" dirty="0"/>
          </a:p>
        </p:txBody>
      </p:sp>
      <p:sp>
        <p:nvSpPr>
          <p:cNvPr id="4" name="Content Placeholder 3"/>
          <p:cNvSpPr>
            <a:spLocks noGrp="1"/>
          </p:cNvSpPr>
          <p:nvPr>
            <p:ph idx="1"/>
          </p:nvPr>
        </p:nvSpPr>
        <p:spPr>
          <a:xfrm>
            <a:off x="457200" y="1066800"/>
            <a:ext cx="8229600" cy="4800600"/>
          </a:xfrm>
        </p:spPr>
        <p:txBody>
          <a:bodyPr>
            <a:noAutofit/>
          </a:bodyPr>
          <a:lstStyle/>
          <a:p>
            <a:pPr hangingPunct="0"/>
            <a:r>
              <a:rPr lang="en-US" sz="2700" dirty="0"/>
              <a:t>The subject vehicle meets the definition of a commercial vehicle in three ways:</a:t>
            </a:r>
          </a:p>
          <a:p>
            <a:pPr marL="914400" lvl="1" indent="-514350" hangingPunct="0">
              <a:buFont typeface="+mj-lt"/>
              <a:buAutoNum type="arabicPeriod"/>
            </a:pPr>
            <a:r>
              <a:rPr lang="en-US" sz="2700" dirty="0"/>
              <a:t>The vehicle was originally manufactured </a:t>
            </a:r>
            <a:r>
              <a:rPr lang="en-US" sz="2700" dirty="0" smtClean="0"/>
              <a:t>and designed as </a:t>
            </a:r>
            <a:r>
              <a:rPr lang="en-US" sz="2700" dirty="0"/>
              <a:t>a commercial vehicle; </a:t>
            </a:r>
            <a:endParaRPr lang="en-US" sz="2700" dirty="0" smtClean="0"/>
          </a:p>
          <a:p>
            <a:pPr marL="914400" lvl="1" indent="-514350" hangingPunct="0">
              <a:buFont typeface="+mj-lt"/>
              <a:buAutoNum type="arabicPeriod"/>
            </a:pPr>
            <a:r>
              <a:rPr lang="en-US" sz="2700" dirty="0" smtClean="0"/>
              <a:t>The </a:t>
            </a:r>
            <a:r>
              <a:rPr lang="en-US" sz="2700" dirty="0"/>
              <a:t>vehicle has more than two axles on the road (see pictures included with Tab 1 of Exhibit </a:t>
            </a:r>
            <a:r>
              <a:rPr lang="en-US" sz="2700" dirty="0" smtClean="0"/>
              <a:t>A); </a:t>
            </a:r>
            <a:r>
              <a:rPr lang="en-US" sz="2700" dirty="0"/>
              <a:t>and </a:t>
            </a:r>
            <a:endParaRPr lang="en-US" sz="2700" dirty="0" smtClean="0"/>
          </a:p>
          <a:p>
            <a:pPr marL="914400" lvl="1" indent="-514350" hangingPunct="0">
              <a:buFont typeface="+mj-lt"/>
              <a:buAutoNum type="arabicPeriod"/>
            </a:pPr>
            <a:r>
              <a:rPr lang="en-US" sz="2700" dirty="0" smtClean="0"/>
              <a:t>The </a:t>
            </a:r>
            <a:r>
              <a:rPr lang="en-US" sz="2700" dirty="0"/>
              <a:t>vehicle exceeds 8,000 pounds gross unladen weight (see the 2017n vehicle registration included within Tab 1 of Exhibit </a:t>
            </a:r>
            <a:r>
              <a:rPr lang="en-US" sz="2700" dirty="0" smtClean="0"/>
              <a:t>A, or Exhibit C)</a:t>
            </a:r>
            <a:endParaRPr lang="en-US" sz="2700" dirty="0"/>
          </a:p>
        </p:txBody>
      </p:sp>
    </p:spTree>
    <p:extLst>
      <p:ext uri="{BB962C8B-B14F-4D97-AF65-F5344CB8AC3E}">
        <p14:creationId xmlns:p14="http://schemas.microsoft.com/office/powerpoint/2010/main" val="3145687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838200"/>
          </a:xfrm>
        </p:spPr>
        <p:txBody>
          <a:bodyPr/>
          <a:lstStyle/>
          <a:p>
            <a:r>
              <a:rPr lang="en-US" dirty="0" smtClean="0"/>
              <a:t>Analysis</a:t>
            </a:r>
            <a:endParaRPr lang="en-US" dirty="0"/>
          </a:p>
        </p:txBody>
      </p:sp>
      <p:sp>
        <p:nvSpPr>
          <p:cNvPr id="4" name="Content Placeholder 3"/>
          <p:cNvSpPr>
            <a:spLocks noGrp="1"/>
          </p:cNvSpPr>
          <p:nvPr>
            <p:ph idx="1"/>
          </p:nvPr>
        </p:nvSpPr>
        <p:spPr>
          <a:xfrm>
            <a:off x="457200" y="1066800"/>
            <a:ext cx="8229600" cy="4648200"/>
          </a:xfrm>
        </p:spPr>
        <p:txBody>
          <a:bodyPr>
            <a:normAutofit/>
          </a:bodyPr>
          <a:lstStyle/>
          <a:p>
            <a:pPr hangingPunct="0"/>
            <a:r>
              <a:rPr lang="en-US" sz="2700" dirty="0"/>
              <a:t>The appellant has </a:t>
            </a:r>
            <a:r>
              <a:rPr lang="en-US" sz="2700" dirty="0" smtClean="0"/>
              <a:t>argued </a:t>
            </a:r>
            <a:r>
              <a:rPr lang="en-US" sz="2700" dirty="0"/>
              <a:t>that the subject vehicle has been converted to a </a:t>
            </a:r>
            <a:r>
              <a:rPr lang="en-US" sz="2700" dirty="0" smtClean="0"/>
              <a:t>Recreational Vehicle (RV); and,</a:t>
            </a:r>
          </a:p>
          <a:p>
            <a:pPr hangingPunct="0"/>
            <a:r>
              <a:rPr lang="en-US" sz="2700" dirty="0"/>
              <a:t>T</a:t>
            </a:r>
            <a:r>
              <a:rPr lang="en-US" sz="2700" dirty="0" smtClean="0"/>
              <a:t>herefore qualifies for </a:t>
            </a:r>
            <a:r>
              <a:rPr lang="en-US" sz="2700" dirty="0"/>
              <a:t>the exemption provided by WCC Section 110.306.35(d)(4) which states</a:t>
            </a:r>
            <a:r>
              <a:rPr lang="en-US" sz="2700" dirty="0" smtClean="0"/>
              <a:t>:</a:t>
            </a:r>
          </a:p>
          <a:p>
            <a:pPr marL="457200" lvl="1" indent="0" hangingPunct="0">
              <a:buNone/>
            </a:pPr>
            <a:r>
              <a:rPr lang="en-US" sz="2700" dirty="0" smtClean="0"/>
              <a:t>“</a:t>
            </a:r>
            <a:r>
              <a:rPr lang="en-US" sz="2700" u="sng" dirty="0" smtClean="0"/>
              <a:t>Registered</a:t>
            </a:r>
            <a:r>
              <a:rPr lang="en-US" sz="2700" dirty="0" smtClean="0"/>
              <a:t> </a:t>
            </a:r>
            <a:r>
              <a:rPr lang="en-US" sz="2700" dirty="0"/>
              <a:t>recreational vehicles and campers and items </a:t>
            </a:r>
            <a:r>
              <a:rPr lang="en-US" sz="2700" u="sng" dirty="0"/>
              <a:t>typically associated with and used for personal outdoor recreation.  </a:t>
            </a:r>
            <a:r>
              <a:rPr lang="en-US" sz="2700" dirty="0"/>
              <a:t>Examples of recreational vehicles and items include, but are not limited to, motorized campers, fifth wheel campers and camper trailers, boats and personal watercraft, and </a:t>
            </a:r>
            <a:r>
              <a:rPr lang="en-US" sz="2700" dirty="0" smtClean="0"/>
              <a:t>motorcycles”</a:t>
            </a:r>
          </a:p>
          <a:p>
            <a:pPr marL="0" indent="0" hangingPunct="0">
              <a:buNone/>
            </a:pPr>
            <a:endParaRPr lang="en-US" sz="2700" dirty="0"/>
          </a:p>
        </p:txBody>
      </p:sp>
    </p:spTree>
    <p:extLst>
      <p:ext uri="{BB962C8B-B14F-4D97-AF65-F5344CB8AC3E}">
        <p14:creationId xmlns:p14="http://schemas.microsoft.com/office/powerpoint/2010/main" val="305614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838200"/>
          </a:xfrm>
        </p:spPr>
        <p:txBody>
          <a:bodyPr/>
          <a:lstStyle/>
          <a:p>
            <a:r>
              <a:rPr lang="en-US" dirty="0" smtClean="0"/>
              <a:t>Analysis</a:t>
            </a:r>
            <a:endParaRPr lang="en-US" dirty="0"/>
          </a:p>
        </p:txBody>
      </p:sp>
      <p:sp>
        <p:nvSpPr>
          <p:cNvPr id="4" name="Content Placeholder 3"/>
          <p:cNvSpPr>
            <a:spLocks noGrp="1"/>
          </p:cNvSpPr>
          <p:nvPr>
            <p:ph idx="1"/>
          </p:nvPr>
        </p:nvSpPr>
        <p:spPr>
          <a:xfrm>
            <a:off x="457200" y="1066800"/>
            <a:ext cx="8229600" cy="4800600"/>
          </a:xfrm>
        </p:spPr>
        <p:txBody>
          <a:bodyPr>
            <a:noAutofit/>
          </a:bodyPr>
          <a:lstStyle/>
          <a:p>
            <a:pPr hangingPunct="0"/>
            <a:r>
              <a:rPr lang="en-US" sz="2700" dirty="0" smtClean="0"/>
              <a:t>The vehicle is registered by the DMV as a Truck Motor Home RV conversion; however,</a:t>
            </a:r>
          </a:p>
          <a:p>
            <a:pPr hangingPunct="0"/>
            <a:r>
              <a:rPr lang="en-US" sz="2700" dirty="0" smtClean="0"/>
              <a:t>The DMV registration process only verifies that all components of a RV are in place (e.g. grey water holding tank, toilet, sink, sleeping area, etc.)</a:t>
            </a:r>
          </a:p>
          <a:p>
            <a:pPr hangingPunct="0"/>
            <a:r>
              <a:rPr lang="en-US" sz="2700" dirty="0" smtClean="0"/>
              <a:t>Registration by the DMV is irrelevant to the requirements/definitions of the Development Code</a:t>
            </a:r>
          </a:p>
          <a:p>
            <a:pPr hangingPunct="0"/>
            <a:r>
              <a:rPr lang="en-US" sz="2700" dirty="0" smtClean="0"/>
              <a:t>CEO staff </a:t>
            </a:r>
            <a:r>
              <a:rPr lang="en-US" sz="2700" dirty="0"/>
              <a:t>interprets the </a:t>
            </a:r>
            <a:r>
              <a:rPr lang="en-US" sz="2700" dirty="0" smtClean="0"/>
              <a:t>RV exception to </a:t>
            </a:r>
            <a:r>
              <a:rPr lang="en-US" sz="2700" dirty="0"/>
              <a:t>apply </a:t>
            </a:r>
            <a:r>
              <a:rPr lang="en-US" sz="2700" dirty="0" smtClean="0"/>
              <a:t>only to </a:t>
            </a:r>
            <a:r>
              <a:rPr lang="en-US" sz="2700" dirty="0"/>
              <a:t>vehicles </a:t>
            </a:r>
            <a:r>
              <a:rPr lang="en-US" sz="2700" u="sng" dirty="0"/>
              <a:t>designed</a:t>
            </a:r>
            <a:r>
              <a:rPr lang="en-US" sz="2700" dirty="0"/>
              <a:t> and </a:t>
            </a:r>
            <a:r>
              <a:rPr lang="en-US" sz="2700" u="sng" dirty="0"/>
              <a:t>constructed</a:t>
            </a:r>
            <a:r>
              <a:rPr lang="en-US" sz="2700" dirty="0"/>
              <a:t> as </a:t>
            </a:r>
            <a:r>
              <a:rPr lang="en-US" sz="2700" dirty="0" smtClean="0"/>
              <a:t>a RV, and </a:t>
            </a:r>
            <a:r>
              <a:rPr lang="en-US" sz="2700" dirty="0"/>
              <a:t>not to vehicles converted from a commercial </a:t>
            </a:r>
            <a:r>
              <a:rPr lang="en-US" sz="2700" dirty="0" smtClean="0"/>
              <a:t>vehicle</a:t>
            </a:r>
          </a:p>
        </p:txBody>
      </p:sp>
    </p:spTree>
    <p:extLst>
      <p:ext uri="{BB962C8B-B14F-4D97-AF65-F5344CB8AC3E}">
        <p14:creationId xmlns:p14="http://schemas.microsoft.com/office/powerpoint/2010/main" val="3873162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838200"/>
          </a:xfrm>
        </p:spPr>
        <p:txBody>
          <a:bodyPr/>
          <a:lstStyle/>
          <a:p>
            <a:r>
              <a:rPr lang="en-US" dirty="0" smtClean="0"/>
              <a:t>Analysis</a:t>
            </a:r>
            <a:endParaRPr lang="en-US" dirty="0"/>
          </a:p>
        </p:txBody>
      </p:sp>
      <p:sp>
        <p:nvSpPr>
          <p:cNvPr id="4" name="Content Placeholder 3"/>
          <p:cNvSpPr>
            <a:spLocks noGrp="1"/>
          </p:cNvSpPr>
          <p:nvPr>
            <p:ph idx="1"/>
          </p:nvPr>
        </p:nvSpPr>
        <p:spPr>
          <a:xfrm>
            <a:off x="457200" y="1066800"/>
            <a:ext cx="8229600" cy="4800600"/>
          </a:xfrm>
        </p:spPr>
        <p:txBody>
          <a:bodyPr>
            <a:noAutofit/>
          </a:bodyPr>
          <a:lstStyle/>
          <a:p>
            <a:pPr hangingPunct="0"/>
            <a:r>
              <a:rPr lang="en-US" sz="2700" dirty="0" smtClean="0"/>
              <a:t>CEO position is that </a:t>
            </a:r>
            <a:r>
              <a:rPr lang="en-US" sz="2700" dirty="0"/>
              <a:t>a vehicle remains classified as it originated from the </a:t>
            </a:r>
            <a:r>
              <a:rPr lang="en-US" sz="2700" dirty="0" smtClean="0"/>
              <a:t>factory regardless of any subsequent modifications (+ other def. provisions)</a:t>
            </a:r>
          </a:p>
          <a:p>
            <a:pPr hangingPunct="0"/>
            <a:r>
              <a:rPr lang="en-US" sz="2700" dirty="0" smtClean="0"/>
              <a:t>The appellant has also argued that in other enforcement cases, the hearing officer did find that a RV conversion was not a commercial vehicle</a:t>
            </a:r>
          </a:p>
          <a:p>
            <a:pPr hangingPunct="0"/>
            <a:r>
              <a:rPr lang="en-US" sz="2700" dirty="0" smtClean="0"/>
              <a:t>Hearing officer decisions are not precedent setting - there are often conflicting decisions / outcomes</a:t>
            </a:r>
          </a:p>
          <a:p>
            <a:pPr hangingPunct="0"/>
            <a:r>
              <a:rPr lang="en-US" sz="2700" dirty="0" smtClean="0"/>
              <a:t>Staff did not agree with that decision and believes it was not based on a valid interpretation of the code</a:t>
            </a:r>
            <a:endParaRPr lang="en-US" sz="2700" dirty="0"/>
          </a:p>
        </p:txBody>
      </p:sp>
    </p:spTree>
    <p:extLst>
      <p:ext uri="{BB962C8B-B14F-4D97-AF65-F5344CB8AC3E}">
        <p14:creationId xmlns:p14="http://schemas.microsoft.com/office/powerpoint/2010/main" val="912221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Public Notice and CAB</a:t>
            </a:r>
            <a:endParaRPr lang="en-US" dirty="0"/>
          </a:p>
        </p:txBody>
      </p:sp>
      <p:sp>
        <p:nvSpPr>
          <p:cNvPr id="4" name="Content Placeholder 3"/>
          <p:cNvSpPr>
            <a:spLocks noGrp="1"/>
          </p:cNvSpPr>
          <p:nvPr>
            <p:ph idx="1"/>
          </p:nvPr>
        </p:nvSpPr>
        <p:spPr/>
        <p:txBody>
          <a:bodyPr>
            <a:normAutofit/>
          </a:bodyPr>
          <a:lstStyle/>
          <a:p>
            <a:r>
              <a:rPr lang="en-US" sz="2700" dirty="0" smtClean="0"/>
              <a:t>Public notice is not required as part of an administrative enforcement action</a:t>
            </a:r>
          </a:p>
          <a:p>
            <a:r>
              <a:rPr lang="en-US" sz="2700" dirty="0" smtClean="0"/>
              <a:t>Only noticing requirement is to notice the violator / appellant and provide due process</a:t>
            </a:r>
          </a:p>
          <a:p>
            <a:r>
              <a:rPr lang="en-US" sz="2700" dirty="0" smtClean="0"/>
              <a:t>The appellant has been provided notice and due process as required by Chapter 125</a:t>
            </a:r>
            <a:endParaRPr lang="en-US" sz="2700" dirty="0"/>
          </a:p>
          <a:p>
            <a:r>
              <a:rPr lang="en-US" sz="2700" dirty="0" smtClean="0"/>
              <a:t>CAB </a:t>
            </a:r>
            <a:r>
              <a:rPr lang="en-US" sz="2700" dirty="0"/>
              <a:t>review and/or input is not part of an administrative enforcement action</a:t>
            </a:r>
          </a:p>
          <a:p>
            <a:endParaRPr lang="en-US" sz="2700" dirty="0"/>
          </a:p>
        </p:txBody>
      </p:sp>
    </p:spTree>
    <p:extLst>
      <p:ext uri="{BB962C8B-B14F-4D97-AF65-F5344CB8AC3E}">
        <p14:creationId xmlns:p14="http://schemas.microsoft.com/office/powerpoint/2010/main" val="3406720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82000" cy="4572000"/>
          </a:xfrm>
        </p:spPr>
        <p:txBody>
          <a:bodyPr>
            <a:noAutofit/>
          </a:bodyPr>
          <a:lstStyle/>
          <a:p>
            <a:r>
              <a:rPr lang="en-US" sz="2700" dirty="0" smtClean="0"/>
              <a:t>Appeal of an administrative hearing officer’s decision</a:t>
            </a:r>
          </a:p>
          <a:p>
            <a:r>
              <a:rPr lang="en-US" sz="2700" dirty="0" smtClean="0"/>
              <a:t>What does that mean? </a:t>
            </a:r>
          </a:p>
          <a:p>
            <a:r>
              <a:rPr lang="en-US" sz="2700" dirty="0" smtClean="0"/>
              <a:t>A </a:t>
            </a:r>
            <a:r>
              <a:rPr lang="en-US" sz="2700" dirty="0"/>
              <a:t>property </a:t>
            </a:r>
            <a:r>
              <a:rPr lang="en-US" sz="2700" dirty="0" smtClean="0"/>
              <a:t>owner has been found in violation of Washoe County Code (WCC) by both code enforcement (CEO) staff and an administrative hearing officer; and, </a:t>
            </a:r>
          </a:p>
          <a:p>
            <a:r>
              <a:rPr lang="en-US" sz="2700" dirty="0" smtClean="0"/>
              <a:t>The property owner has appealed these findings per WCC </a:t>
            </a:r>
            <a:r>
              <a:rPr lang="en-US" sz="2700" dirty="0"/>
              <a:t>Chapter 125, </a:t>
            </a:r>
            <a:r>
              <a:rPr lang="en-US" sz="2700" i="1" dirty="0"/>
              <a:t>Administrative Enforcement </a:t>
            </a:r>
            <a:r>
              <a:rPr lang="en-US" sz="2700" i="1" dirty="0" smtClean="0"/>
              <a:t>Code</a:t>
            </a:r>
            <a:r>
              <a:rPr lang="en-US" sz="2700" dirty="0" smtClean="0"/>
              <a:t> </a:t>
            </a:r>
          </a:p>
          <a:p>
            <a:r>
              <a:rPr lang="en-US" sz="2700" dirty="0" smtClean="0"/>
              <a:t>First such case to be heard by the Board of Adjustment (BOA)  since adoption of WCC </a:t>
            </a:r>
            <a:r>
              <a:rPr lang="en-US" sz="2700" dirty="0"/>
              <a:t>Chapter </a:t>
            </a:r>
            <a:r>
              <a:rPr lang="en-US" sz="2700" dirty="0" smtClean="0"/>
              <a:t>125</a:t>
            </a:r>
            <a:endParaRPr lang="en-US" sz="2700" i="1" dirty="0" smtClean="0"/>
          </a:p>
          <a:p>
            <a:endParaRPr lang="en-US" sz="2700" dirty="0" smtClean="0"/>
          </a:p>
          <a:p>
            <a:pPr marL="0" indent="0">
              <a:buNone/>
            </a:pPr>
            <a:endParaRPr lang="en-US" sz="2700" dirty="0" smtClean="0"/>
          </a:p>
        </p:txBody>
      </p:sp>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spTree>
    <p:extLst>
      <p:ext uri="{BB962C8B-B14F-4D97-AF65-F5344CB8AC3E}">
        <p14:creationId xmlns:p14="http://schemas.microsoft.com/office/powerpoint/2010/main" val="3139105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Reviewing Agencies</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sz="2700" dirty="0" smtClean="0"/>
              <a:t>No other agencies have been involved in this administrative enforcement action</a:t>
            </a:r>
            <a:endParaRPr lang="en-US" sz="2700" dirty="0"/>
          </a:p>
        </p:txBody>
      </p:sp>
    </p:spTree>
    <p:extLst>
      <p:ext uri="{BB962C8B-B14F-4D97-AF65-F5344CB8AC3E}">
        <p14:creationId xmlns:p14="http://schemas.microsoft.com/office/powerpoint/2010/main" val="2083886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162800" cy="838200"/>
          </a:xfrm>
        </p:spPr>
        <p:txBody>
          <a:bodyPr/>
          <a:lstStyle/>
          <a:p>
            <a:r>
              <a:rPr lang="en-US" sz="4000" dirty="0" smtClean="0"/>
              <a:t>Findings</a:t>
            </a:r>
            <a:endParaRPr lang="en-US" sz="4000" dirty="0"/>
          </a:p>
        </p:txBody>
      </p:sp>
      <p:sp>
        <p:nvSpPr>
          <p:cNvPr id="4" name="Content Placeholder 3"/>
          <p:cNvSpPr>
            <a:spLocks noGrp="1"/>
          </p:cNvSpPr>
          <p:nvPr>
            <p:ph idx="1"/>
          </p:nvPr>
        </p:nvSpPr>
        <p:spPr>
          <a:xfrm>
            <a:off x="533400" y="1143000"/>
            <a:ext cx="8229600" cy="4648200"/>
          </a:xfrm>
        </p:spPr>
        <p:txBody>
          <a:bodyPr>
            <a:noAutofit/>
          </a:bodyPr>
          <a:lstStyle/>
          <a:p>
            <a:pPr hangingPunct="0"/>
            <a:r>
              <a:rPr lang="en-US" sz="2700" dirty="0" smtClean="0"/>
              <a:t>The BOA is not required to make specific findings in reaching a decision on this appeal</a:t>
            </a:r>
          </a:p>
          <a:p>
            <a:pPr hangingPunct="0"/>
            <a:r>
              <a:rPr lang="en-US" sz="2700" dirty="0" smtClean="0"/>
              <a:t>Public record is sufficient</a:t>
            </a:r>
          </a:p>
          <a:p>
            <a:pPr hangingPunct="0"/>
            <a:r>
              <a:rPr lang="en-US" sz="2700" dirty="0" smtClean="0"/>
              <a:t>A written order of the BOA’s </a:t>
            </a:r>
            <a:r>
              <a:rPr lang="en-US" sz="2700" dirty="0"/>
              <a:t>decision </a:t>
            </a:r>
            <a:r>
              <a:rPr lang="en-US" sz="2700" dirty="0" smtClean="0"/>
              <a:t>will </a:t>
            </a:r>
            <a:r>
              <a:rPr lang="en-US" sz="2700" dirty="0"/>
              <a:t>be prepared, executed by the </a:t>
            </a:r>
            <a:r>
              <a:rPr lang="en-US" sz="2700" dirty="0" smtClean="0"/>
              <a:t>BOA Chair</a:t>
            </a:r>
            <a:r>
              <a:rPr lang="en-US" sz="2700" dirty="0"/>
              <a:t>, and filed with the Secretary of the </a:t>
            </a:r>
            <a:r>
              <a:rPr lang="en-US" sz="2700" dirty="0" smtClean="0"/>
              <a:t>BOA</a:t>
            </a:r>
          </a:p>
          <a:p>
            <a:pPr hangingPunct="0"/>
            <a:r>
              <a:rPr lang="en-US" sz="2700" dirty="0"/>
              <a:t>A</a:t>
            </a:r>
            <a:r>
              <a:rPr lang="en-US" sz="2700" dirty="0" smtClean="0"/>
              <a:t> </a:t>
            </a:r>
            <a:r>
              <a:rPr lang="en-US" sz="2700" dirty="0"/>
              <a:t>copy of the order </a:t>
            </a:r>
            <a:r>
              <a:rPr lang="en-US" sz="2700" dirty="0" smtClean="0"/>
              <a:t>is </a:t>
            </a:r>
            <a:r>
              <a:rPr lang="en-US" sz="2700" dirty="0"/>
              <a:t>served on the </a:t>
            </a:r>
            <a:r>
              <a:rPr lang="en-US" sz="2700" dirty="0" smtClean="0"/>
              <a:t>appellant</a:t>
            </a:r>
          </a:p>
          <a:p>
            <a:pPr hangingPunct="0"/>
            <a:r>
              <a:rPr lang="en-US" sz="2700" dirty="0" smtClean="0"/>
              <a:t>If the appeal is denied, the BOA should include in the written order / decision a compliance plan (e.g. remove the vehicle by x date)   </a:t>
            </a:r>
            <a:endParaRPr lang="en-US" sz="2700" dirty="0"/>
          </a:p>
        </p:txBody>
      </p:sp>
    </p:spTree>
    <p:extLst>
      <p:ext uri="{BB962C8B-B14F-4D97-AF65-F5344CB8AC3E}">
        <p14:creationId xmlns:p14="http://schemas.microsoft.com/office/powerpoint/2010/main" val="3799001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533400" y="1143000"/>
            <a:ext cx="8229600" cy="4572000"/>
          </a:xfrm>
        </p:spPr>
        <p:txBody>
          <a:bodyPr>
            <a:normAutofit fontScale="92500" lnSpcReduction="20000"/>
          </a:bodyPr>
          <a:lstStyle/>
          <a:p>
            <a:pPr marL="0" indent="0">
              <a:lnSpc>
                <a:spcPct val="120000"/>
              </a:lnSpc>
              <a:buNone/>
            </a:pPr>
            <a:r>
              <a:rPr lang="en-US" sz="2800" dirty="0"/>
              <a:t>I move that, after giving reasoned consideration to the information contained in the staff report and information received during the public hearing, the Washoe County Board of Adjustment deny this appeal and uphold the decision of the administrative hearing officer that the appellant violated WCC Section 110.306.35(c), </a:t>
            </a:r>
            <a:r>
              <a:rPr lang="en-US" sz="2800" i="1" dirty="0"/>
              <a:t>Outdoor storage of commercial vehicle(s) on a residentially zoned property</a:t>
            </a:r>
            <a:r>
              <a:rPr lang="en-US" sz="2800" dirty="0"/>
              <a:t>; and, authorize the Chair of the Board of Adjustment to prepare a written order of the decision and file it with the Secretary of the Board of Adjustment, a copy of which shall be served to the appellant.</a:t>
            </a:r>
            <a:endParaRPr lang="en-US" sz="2700" dirty="0"/>
          </a:p>
        </p:txBody>
      </p:sp>
    </p:spTree>
    <p:extLst>
      <p:ext uri="{BB962C8B-B14F-4D97-AF65-F5344CB8AC3E}">
        <p14:creationId xmlns:p14="http://schemas.microsoft.com/office/powerpoint/2010/main" val="3855694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792162"/>
          </a:xfrm>
        </p:spPr>
        <p:txBody>
          <a:bodyPr/>
          <a:lstStyle/>
          <a:p>
            <a:r>
              <a:rPr lang="en-US" dirty="0" smtClean="0"/>
              <a:t>Appeal Process</a:t>
            </a:r>
            <a:endParaRPr lang="en-US" dirty="0"/>
          </a:p>
        </p:txBody>
      </p:sp>
      <p:sp>
        <p:nvSpPr>
          <p:cNvPr id="4" name="Content Placeholder 3"/>
          <p:cNvSpPr>
            <a:spLocks noGrp="1"/>
          </p:cNvSpPr>
          <p:nvPr>
            <p:ph idx="1"/>
          </p:nvPr>
        </p:nvSpPr>
        <p:spPr>
          <a:xfrm>
            <a:off x="533400" y="1143000"/>
            <a:ext cx="8229600" cy="4572000"/>
          </a:xfrm>
        </p:spPr>
        <p:txBody>
          <a:bodyPr>
            <a:normAutofit fontScale="92500"/>
          </a:bodyPr>
          <a:lstStyle/>
          <a:p>
            <a:pPr marL="0" indent="0">
              <a:lnSpc>
                <a:spcPct val="120000"/>
              </a:lnSpc>
              <a:buNone/>
            </a:pPr>
            <a:r>
              <a:rPr lang="en-US" sz="2800" dirty="0"/>
              <a:t>The appellant has the right to appeal the written order by filing a petition for judicial review in the Second Judicial District Court for the State of Nevada within 25 days from the date the order is mailed to the appellant.  Per WCC Section 110.910.15(</a:t>
            </a:r>
            <a:r>
              <a:rPr lang="en-US" sz="2800" dirty="0" err="1"/>
              <a:t>i</a:t>
            </a:r>
            <a:r>
              <a:rPr lang="en-US" sz="2800" dirty="0"/>
              <a:t>)(6), when a petition for judicial review is filed, the court rules shall govern the proceeding and the requested judicial review is in lieu of an appeal to the Board of County Commissioners as authorized by NRS 278.310(3)(b).</a:t>
            </a:r>
            <a:endParaRPr lang="en-US" sz="2700" dirty="0"/>
          </a:p>
        </p:txBody>
      </p:sp>
    </p:spTree>
    <p:extLst>
      <p:ext uri="{BB962C8B-B14F-4D97-AF65-F5344CB8AC3E}">
        <p14:creationId xmlns:p14="http://schemas.microsoft.com/office/powerpoint/2010/main" val="1457964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038601"/>
          </a:xfrm>
        </p:spPr>
        <p:txBody>
          <a:bodyPr>
            <a:normAutofit/>
          </a:bodyPr>
          <a:lstStyle/>
          <a:p>
            <a:endParaRPr lang="en-US" dirty="0" smtClean="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085885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82000" cy="4572000"/>
          </a:xfrm>
        </p:spPr>
        <p:txBody>
          <a:bodyPr>
            <a:noAutofit/>
          </a:bodyPr>
          <a:lstStyle/>
          <a:p>
            <a:pPr hangingPunct="0"/>
            <a:r>
              <a:rPr lang="en-US" sz="2700" dirty="0" smtClean="0"/>
              <a:t>Anonymous complaint received June </a:t>
            </a:r>
            <a:r>
              <a:rPr lang="en-US" sz="2700" dirty="0"/>
              <a:t>26, 2018 alleging the following was occurring at 115 Virgil Drive:</a:t>
            </a:r>
          </a:p>
          <a:p>
            <a:pPr marL="914400" lvl="1" indent="-514350" hangingPunct="0">
              <a:buFont typeface="+mj-lt"/>
              <a:buAutoNum type="arabicPeriod"/>
            </a:pPr>
            <a:r>
              <a:rPr lang="en-US" sz="2400" b="1" dirty="0"/>
              <a:t>That a mechanic shop was being run from the </a:t>
            </a:r>
            <a:r>
              <a:rPr lang="en-US" sz="2400" b="1" dirty="0" smtClean="0"/>
              <a:t>home;</a:t>
            </a:r>
          </a:p>
          <a:p>
            <a:pPr marL="914400" lvl="1" indent="-514350" hangingPunct="0">
              <a:buFont typeface="+mj-lt"/>
              <a:buAutoNum type="arabicPeriod"/>
            </a:pPr>
            <a:r>
              <a:rPr lang="en-US" sz="2400" b="1" dirty="0" smtClean="0"/>
              <a:t>Commercial </a:t>
            </a:r>
            <a:r>
              <a:rPr lang="en-US" sz="2400" b="1" dirty="0"/>
              <a:t>vehicles were being stored on the </a:t>
            </a:r>
            <a:r>
              <a:rPr lang="en-US" sz="2400" b="1" dirty="0" smtClean="0"/>
              <a:t>property</a:t>
            </a:r>
          </a:p>
          <a:p>
            <a:pPr marL="914400" lvl="1" indent="-514350" hangingPunct="0">
              <a:buFont typeface="+mj-lt"/>
              <a:buAutoNum type="arabicPeriod"/>
            </a:pPr>
            <a:r>
              <a:rPr lang="en-US" sz="2400" b="1" dirty="0" smtClean="0"/>
              <a:t>Junk </a:t>
            </a:r>
            <a:r>
              <a:rPr lang="en-US" sz="2400" b="1" dirty="0"/>
              <a:t>vehicles were also being stored on the property</a:t>
            </a:r>
            <a:endParaRPr lang="en-US" sz="2400" b="1" dirty="0" smtClean="0"/>
          </a:p>
          <a:p>
            <a:r>
              <a:rPr lang="en-US" sz="2700" dirty="0" smtClean="0"/>
              <a:t>Upon investigation, the </a:t>
            </a:r>
            <a:r>
              <a:rPr lang="en-US" sz="2700" dirty="0"/>
              <a:t>CEO confirmed that a commercial vehicle was visibly </a:t>
            </a:r>
            <a:r>
              <a:rPr lang="en-US" sz="2700" dirty="0" smtClean="0"/>
              <a:t>stored </a:t>
            </a:r>
            <a:r>
              <a:rPr lang="en-US" sz="2700" dirty="0"/>
              <a:t>on the property</a:t>
            </a:r>
          </a:p>
          <a:p>
            <a:r>
              <a:rPr lang="en-US" sz="2700" dirty="0" smtClean="0"/>
              <a:t>But no </a:t>
            </a:r>
            <a:r>
              <a:rPr lang="en-US" sz="2700" dirty="0"/>
              <a:t>illegal business </a:t>
            </a:r>
            <a:r>
              <a:rPr lang="en-US" sz="2700" dirty="0" smtClean="0"/>
              <a:t>activity or </a:t>
            </a:r>
            <a:r>
              <a:rPr lang="en-US" sz="2700" dirty="0"/>
              <a:t>junk vehicle violations </a:t>
            </a:r>
            <a:r>
              <a:rPr lang="en-US" sz="2700" dirty="0" smtClean="0"/>
              <a:t>were observed</a:t>
            </a:r>
          </a:p>
        </p:txBody>
      </p:sp>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spTree>
    <p:extLst>
      <p:ext uri="{BB962C8B-B14F-4D97-AF65-F5344CB8AC3E}">
        <p14:creationId xmlns:p14="http://schemas.microsoft.com/office/powerpoint/2010/main" val="1499804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125" y="1151906"/>
            <a:ext cx="6096000" cy="4572000"/>
          </a:xfrm>
          <a:prstGeom prst="rect">
            <a:avLst/>
          </a:prstGeom>
          <a:ln w="25400">
            <a:solidFill>
              <a:schemeClr val="accent1"/>
            </a:solidFill>
          </a:ln>
        </p:spPr>
      </p:pic>
    </p:spTree>
    <p:extLst>
      <p:ext uri="{BB962C8B-B14F-4D97-AF65-F5344CB8AC3E}">
        <p14:creationId xmlns:p14="http://schemas.microsoft.com/office/powerpoint/2010/main" val="2816985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222"/>
          <a:stretch/>
        </p:blipFill>
        <p:spPr>
          <a:xfrm>
            <a:off x="1828800" y="990600"/>
            <a:ext cx="5943318" cy="4937760"/>
          </a:xfrm>
          <a:prstGeom prst="rect">
            <a:avLst/>
          </a:prstGeom>
          <a:ln w="25400">
            <a:solidFill>
              <a:schemeClr val="accent1"/>
            </a:solidFill>
          </a:ln>
        </p:spPr>
      </p:pic>
      <p:cxnSp>
        <p:nvCxnSpPr>
          <p:cNvPr id="8" name="Straight Arrow Connector 7"/>
          <p:cNvCxnSpPr/>
          <p:nvPr/>
        </p:nvCxnSpPr>
        <p:spPr>
          <a:xfrm flipH="1" flipV="1">
            <a:off x="4724400" y="4038600"/>
            <a:ext cx="3048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510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72000"/>
          </a:xfrm>
        </p:spPr>
        <p:txBody>
          <a:bodyPr>
            <a:noAutofit/>
          </a:bodyPr>
          <a:lstStyle/>
          <a:p>
            <a:r>
              <a:rPr lang="en-US" sz="2700" dirty="0"/>
              <a:t>Violation of WCC 110.306.35(c), </a:t>
            </a:r>
            <a:r>
              <a:rPr lang="en-US" sz="2700" i="1" dirty="0"/>
              <a:t>Outdoor storage of commercial vehicle(s) on a residentially zoned </a:t>
            </a:r>
            <a:r>
              <a:rPr lang="en-US" sz="2700" i="1" dirty="0" smtClean="0"/>
              <a:t>property</a:t>
            </a:r>
            <a:endParaRPr lang="en-US" sz="2700" dirty="0" smtClean="0"/>
          </a:p>
          <a:p>
            <a:r>
              <a:rPr lang="en-US" sz="2700" dirty="0"/>
              <a:t>Enforcement  per WCC Chapter 125, </a:t>
            </a:r>
            <a:r>
              <a:rPr lang="en-US" sz="2700" i="1" dirty="0"/>
              <a:t>Administrative Enforcement Code </a:t>
            </a:r>
            <a:r>
              <a:rPr lang="en-US" sz="2700" dirty="0"/>
              <a:t>– enabled by 110.910.15(d)</a:t>
            </a:r>
          </a:p>
          <a:p>
            <a:r>
              <a:rPr lang="en-US" sz="2700" dirty="0"/>
              <a:t>Administrative enforcement procedures include a process for warnings and then escalating penalties if a violation is not corrected</a:t>
            </a:r>
          </a:p>
          <a:p>
            <a:r>
              <a:rPr lang="en-US" sz="2700" dirty="0" smtClean="0"/>
              <a:t>Issuance of an administrative warning is the first step in the enforcement process – 30 days to correct violation (or agree to a compliance plan)</a:t>
            </a:r>
          </a:p>
          <a:p>
            <a:pPr marL="0" indent="0">
              <a:buNone/>
            </a:pPr>
            <a:endParaRPr lang="en-US" sz="2700" dirty="0" smtClean="0"/>
          </a:p>
        </p:txBody>
      </p:sp>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spTree>
    <p:extLst>
      <p:ext uri="{BB962C8B-B14F-4D97-AF65-F5344CB8AC3E}">
        <p14:creationId xmlns:p14="http://schemas.microsoft.com/office/powerpoint/2010/main" val="820678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82000" cy="4572000"/>
          </a:xfrm>
        </p:spPr>
        <p:txBody>
          <a:bodyPr>
            <a:noAutofit/>
          </a:bodyPr>
          <a:lstStyle/>
          <a:p>
            <a:r>
              <a:rPr lang="en-US" sz="2700" dirty="0"/>
              <a:t>Property owner did not contact CEO staff after receipt </a:t>
            </a:r>
            <a:r>
              <a:rPr lang="en-US" sz="2700" dirty="0" smtClean="0"/>
              <a:t>of the </a:t>
            </a:r>
            <a:r>
              <a:rPr lang="en-US" sz="2700" dirty="0"/>
              <a:t>administrative warning notice</a:t>
            </a:r>
          </a:p>
          <a:p>
            <a:r>
              <a:rPr lang="en-US" sz="2700" dirty="0" smtClean="0"/>
              <a:t>Due to lack of contact and no correction after 30 days, a penalty notice </a:t>
            </a:r>
            <a:r>
              <a:rPr lang="en-US" sz="2700" dirty="0"/>
              <a:t>was </a:t>
            </a:r>
            <a:r>
              <a:rPr lang="en-US" sz="2700" dirty="0" smtClean="0"/>
              <a:t>issued ($</a:t>
            </a:r>
            <a:r>
              <a:rPr lang="en-US" sz="2700" dirty="0"/>
              <a:t>100 fine</a:t>
            </a:r>
            <a:r>
              <a:rPr lang="en-US" sz="2700" dirty="0" smtClean="0"/>
              <a:t>)</a:t>
            </a:r>
          </a:p>
          <a:p>
            <a:r>
              <a:rPr lang="en-US" sz="2700" dirty="0" smtClean="0"/>
              <a:t>Per </a:t>
            </a:r>
            <a:r>
              <a:rPr lang="en-US" sz="2700" dirty="0"/>
              <a:t>WCC Section 125.240, a respondent may appeal an administrative penalty </a:t>
            </a:r>
            <a:r>
              <a:rPr lang="en-US" sz="2700" dirty="0" smtClean="0"/>
              <a:t>notice</a:t>
            </a:r>
          </a:p>
          <a:p>
            <a:r>
              <a:rPr lang="en-US" sz="2700" dirty="0" smtClean="0"/>
              <a:t>Appeal is a request for a hearing by an </a:t>
            </a:r>
            <a:r>
              <a:rPr lang="en-US" sz="2700" dirty="0"/>
              <a:t>administrative hearing </a:t>
            </a:r>
            <a:r>
              <a:rPr lang="en-US" sz="2700" u="sng" dirty="0"/>
              <a:t>officer</a:t>
            </a:r>
            <a:r>
              <a:rPr lang="en-US" sz="2700" dirty="0"/>
              <a:t> </a:t>
            </a:r>
            <a:r>
              <a:rPr lang="en-US" sz="2700" dirty="0" smtClean="0"/>
              <a:t>(and is in </a:t>
            </a:r>
            <a:r>
              <a:rPr lang="en-US" sz="2700" dirty="0"/>
              <a:t>lieu of paying the </a:t>
            </a:r>
            <a:r>
              <a:rPr lang="en-US" sz="2700" dirty="0" smtClean="0"/>
              <a:t>penalty)</a:t>
            </a:r>
            <a:endParaRPr lang="en-US" sz="2700" dirty="0"/>
          </a:p>
          <a:p>
            <a:r>
              <a:rPr lang="en-US" sz="2700" dirty="0"/>
              <a:t>Not a hearing </a:t>
            </a:r>
            <a:r>
              <a:rPr lang="en-US" sz="2700" u="sng" dirty="0"/>
              <a:t>examiner</a:t>
            </a:r>
            <a:endParaRPr lang="en-US" sz="2700" dirty="0"/>
          </a:p>
          <a:p>
            <a:endParaRPr lang="en-US" sz="2700" dirty="0"/>
          </a:p>
        </p:txBody>
      </p:sp>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spTree>
    <p:extLst>
      <p:ext uri="{BB962C8B-B14F-4D97-AF65-F5344CB8AC3E}">
        <p14:creationId xmlns:p14="http://schemas.microsoft.com/office/powerpoint/2010/main" val="1949697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724400"/>
          </a:xfrm>
        </p:spPr>
        <p:txBody>
          <a:bodyPr>
            <a:noAutofit/>
          </a:bodyPr>
          <a:lstStyle/>
          <a:p>
            <a:r>
              <a:rPr lang="en-US" sz="2700" dirty="0" smtClean="0"/>
              <a:t>Appeal request </a:t>
            </a:r>
            <a:r>
              <a:rPr lang="en-US" sz="2700" dirty="0"/>
              <a:t>stays </a:t>
            </a:r>
            <a:r>
              <a:rPr lang="en-US" sz="2700" dirty="0" smtClean="0"/>
              <a:t>enforcement proceedings until the hearing officer renders a decision</a:t>
            </a:r>
          </a:p>
          <a:p>
            <a:r>
              <a:rPr lang="en-US" sz="2700" dirty="0"/>
              <a:t>A</a:t>
            </a:r>
            <a:r>
              <a:rPr lang="en-US" sz="2700" dirty="0" smtClean="0"/>
              <a:t>dministrative </a:t>
            </a:r>
            <a:r>
              <a:rPr lang="en-US" sz="2700" dirty="0"/>
              <a:t>hearing officer </a:t>
            </a:r>
            <a:r>
              <a:rPr lang="en-US" sz="2700" dirty="0" smtClean="0"/>
              <a:t>decides, based </a:t>
            </a:r>
            <a:r>
              <a:rPr lang="en-US" sz="2700" dirty="0"/>
              <a:t>on the evidence presented and testimony </a:t>
            </a:r>
            <a:r>
              <a:rPr lang="en-US" sz="2700" dirty="0" smtClean="0"/>
              <a:t>provided:</a:t>
            </a:r>
          </a:p>
          <a:p>
            <a:pPr marL="914400" lvl="1" indent="-514350">
              <a:buFont typeface="+mj-lt"/>
              <a:buAutoNum type="arabicPeriod"/>
            </a:pPr>
            <a:r>
              <a:rPr lang="en-US" sz="2700" b="1" dirty="0" smtClean="0"/>
              <a:t>If </a:t>
            </a:r>
            <a:r>
              <a:rPr lang="en-US" sz="2700" b="1" dirty="0"/>
              <a:t>a violation of WCC occurred as alleged by the code enforcement </a:t>
            </a:r>
            <a:r>
              <a:rPr lang="en-US" sz="2700" b="1" dirty="0" smtClean="0"/>
              <a:t>officer; and,</a:t>
            </a:r>
          </a:p>
          <a:p>
            <a:pPr marL="914400" lvl="1" indent="-514350">
              <a:buFont typeface="+mj-lt"/>
              <a:buAutoNum type="arabicPeriod"/>
            </a:pPr>
            <a:r>
              <a:rPr lang="en-US" sz="2700" b="1" dirty="0" smtClean="0"/>
              <a:t>The remedy (method of correction, assessment of penalty, dismissal, remand, etc.)</a:t>
            </a:r>
          </a:p>
        </p:txBody>
      </p:sp>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spTree>
    <p:extLst>
      <p:ext uri="{BB962C8B-B14F-4D97-AF65-F5344CB8AC3E}">
        <p14:creationId xmlns:p14="http://schemas.microsoft.com/office/powerpoint/2010/main" val="932281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schemas.microsoft.com/sharepoint/v3"/>
    <ds:schemaRef ds:uri="http://schemas.openxmlformats.org/package/2006/metadata/core-properties"/>
    <ds:schemaRef ds:uri="a94d8b85-37e1-4d17-8d55-8b7d207932bb"/>
    <ds:schemaRef ds:uri="http://purl.org/dc/terms/"/>
    <ds:schemaRef ds:uri="http://schemas.microsoft.com/office/infopath/2007/PartnerControls"/>
    <ds:schemaRef ds:uri="http://schemas.microsoft.com/sharepoint/v3/fields"/>
    <ds:schemaRef ds:uri="CEA9126C-A9B1-4F4A-855C-DD0F845697D2"/>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2645</TotalTime>
  <Words>1352</Words>
  <Application>Microsoft Office PowerPoint</Application>
  <PresentationFormat>On-screen Show (4:3)</PresentationFormat>
  <Paragraphs>89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PowerPoint_Template_2015</vt:lpstr>
      <vt:lpstr>Washoe County Board of Adjustment</vt:lpstr>
      <vt:lpstr>Background/Overview</vt:lpstr>
      <vt:lpstr>PowerPoint Presentation</vt:lpstr>
      <vt:lpstr>Background/Overview</vt:lpstr>
      <vt:lpstr>Background/Overview</vt:lpstr>
      <vt:lpstr>Background/Overview</vt:lpstr>
      <vt:lpstr>Background/Overview</vt:lpstr>
      <vt:lpstr>Background/Overview</vt:lpstr>
      <vt:lpstr>Background/Overview</vt:lpstr>
      <vt:lpstr>Background/Overview</vt:lpstr>
      <vt:lpstr>Background/Overview</vt:lpstr>
      <vt:lpstr>Background/Overview</vt:lpstr>
      <vt:lpstr>Analysis</vt:lpstr>
      <vt:lpstr>Analysis</vt:lpstr>
      <vt:lpstr>Analysis</vt:lpstr>
      <vt:lpstr>Analysis</vt:lpstr>
      <vt:lpstr>Analysis</vt:lpstr>
      <vt:lpstr>Analysis</vt:lpstr>
      <vt:lpstr>Public Notice and CAB</vt:lpstr>
      <vt:lpstr>Reviewing Agencies</vt:lpstr>
      <vt:lpstr>Findings</vt:lpstr>
      <vt:lpstr>Possible Motion</vt:lpstr>
      <vt:lpstr>Appeal Process</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124</cp:revision>
  <cp:lastPrinted>2014-10-07T22:54:33Z</cp:lastPrinted>
  <dcterms:created xsi:type="dcterms:W3CDTF">2015-09-25T21:46:02Z</dcterms:created>
  <dcterms:modified xsi:type="dcterms:W3CDTF">2018-12-06T20:30:47Z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